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5"/>
  </p:notesMasterIdLst>
  <p:sldIdLst>
    <p:sldId id="287" r:id="rId2"/>
    <p:sldId id="257" r:id="rId3"/>
    <p:sldId id="277" r:id="rId4"/>
    <p:sldId id="294" r:id="rId5"/>
    <p:sldId id="286" r:id="rId6"/>
    <p:sldId id="274" r:id="rId7"/>
    <p:sldId id="273" r:id="rId8"/>
    <p:sldId id="264" r:id="rId9"/>
    <p:sldId id="292" r:id="rId10"/>
    <p:sldId id="303" r:id="rId11"/>
    <p:sldId id="289" r:id="rId12"/>
    <p:sldId id="301" r:id="rId13"/>
    <p:sldId id="304" r:id="rId14"/>
    <p:sldId id="300" r:id="rId15"/>
    <p:sldId id="291" r:id="rId16"/>
    <p:sldId id="299" r:id="rId17"/>
    <p:sldId id="295" r:id="rId18"/>
    <p:sldId id="302" r:id="rId19"/>
    <p:sldId id="296" r:id="rId20"/>
    <p:sldId id="297" r:id="rId21"/>
    <p:sldId id="298" r:id="rId22"/>
    <p:sldId id="288" r:id="rId23"/>
    <p:sldId id="268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051F"/>
    <a:srgbClr val="FF5353"/>
    <a:srgbClr val="FF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3672" autoAdjust="0"/>
  </p:normalViewPr>
  <p:slideViewPr>
    <p:cSldViewPr>
      <p:cViewPr varScale="1">
        <p:scale>
          <a:sx n="74" d="100"/>
          <a:sy n="74" d="100"/>
        </p:scale>
        <p:origin x="130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D1DE0-72A0-4C22-AF18-598391FB18C5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DD32A-42E3-4A37-87DE-3C098F72DE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220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Одним из наиболее сложных и ответственных технологических процессов на АЭС является перегрузка ядерного топлива, выполняемая перегрузочной машиной.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Перегрузка осуществляется во время ежегодных остановок реактора для планово-предупредительных работ. Топливо из реактора удаляется только сверху. Отработавшую тепловыделяющую сборку (ТВС)извлекают перегрузочной машиной из активной зоны реактора, и перемещают под водой к бассейну выдержки, где она устанавливается в специальный стеллаж. Затем перегрузочная машина извлекает свежую сборку из бассейна выдержки и перемещает ее обратно к активной зоне реактора.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Этот процесс наиболее эффективно изучать на его модели. Поэтому, </a:t>
            </a:r>
            <a:r>
              <a:rPr lang="ru-RU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целью проекта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является создание модели процесса перегрузки ядерного топлива на атомных станциях с реакторами типа ВВЭР с использованием конструкторов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LEGO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LEGO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Mindstorms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DD32A-42E3-4A37-87DE-3C098F72DEC7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613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9DBC61B-9922-4052-8E73-840EB48E2A73}" type="datetimeFigureOut">
              <a:rPr lang="ru-RU" smtClean="0"/>
              <a:pPr/>
              <a:t>22.05.2019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CFB5DE5-4A25-4279-AEB2-2FA70CC28EDA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28800"/>
            <a:ext cx="9144000" cy="2148270"/>
          </a:xfrm>
        </p:spPr>
        <p:txBody>
          <a:bodyPr>
            <a:noAutofit/>
          </a:bodyPr>
          <a:lstStyle/>
          <a:p>
            <a:r>
              <a:rPr lang="ru-RU" sz="2800" dirty="0">
                <a:ln w="6350">
                  <a:solidFill>
                    <a:srgbClr val="FFFF00"/>
                  </a:solidFill>
                </a:ln>
                <a:effectLst/>
              </a:rPr>
              <a:t>СИСТЕМА ОБЕСПЕЧЕНИЯ БЕЗОПАСНОСТИ </a:t>
            </a:r>
            <a:br>
              <a:rPr lang="ru-RU" sz="2800" dirty="0">
                <a:ln w="6350">
                  <a:solidFill>
                    <a:srgbClr val="FFFF00"/>
                  </a:solidFill>
                </a:ln>
                <a:effectLst/>
              </a:rPr>
            </a:br>
            <a:r>
              <a:rPr lang="ru-RU" sz="2800" dirty="0">
                <a:ln w="6350">
                  <a:solidFill>
                    <a:srgbClr val="FFFF00"/>
                  </a:solidFill>
                </a:ln>
                <a:effectLst/>
              </a:rPr>
              <a:t>УСТОЙЧИВОГО РАЗВИТИЯ </a:t>
            </a:r>
            <a:r>
              <a:rPr lang="ru-RU" sz="2800" dirty="0" smtClean="0">
                <a:ln w="6350">
                  <a:solidFill>
                    <a:srgbClr val="FFFF00"/>
                  </a:solidFill>
                </a:ln>
                <a:effectLst/>
              </a:rPr>
              <a:t>ГОРОДА</a:t>
            </a:r>
            <a:r>
              <a:rPr lang="ru-RU" sz="2800" dirty="0">
                <a:ln w="6350">
                  <a:solidFill>
                    <a:srgbClr val="FFFF00"/>
                  </a:solidFill>
                </a:ln>
                <a:effectLst/>
              </a:rPr>
              <a:t/>
            </a:r>
            <a:br>
              <a:rPr lang="ru-RU" sz="2800" dirty="0">
                <a:ln w="6350">
                  <a:solidFill>
                    <a:srgbClr val="FFFF00"/>
                  </a:solidFill>
                </a:ln>
                <a:effectLst/>
              </a:rPr>
            </a:br>
            <a:endParaRPr lang="ru-RU" sz="2800" dirty="0">
              <a:ln w="6350">
                <a:solidFill>
                  <a:srgbClr val="FFFF00"/>
                </a:solidFill>
              </a:ln>
              <a:effectLst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983062"/>
              </p:ext>
            </p:extLst>
          </p:nvPr>
        </p:nvGraphicFramePr>
        <p:xfrm>
          <a:off x="214282" y="4273206"/>
          <a:ext cx="8715436" cy="1748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5870"/>
                <a:gridCol w="2989566"/>
              </a:tblGrid>
              <a:tr h="174808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Выполнил:</a:t>
                      </a:r>
                    </a:p>
                    <a:p>
                      <a:pPr marL="0" algn="ctr" defTabSz="914400" rtl="0" eaLnBrk="1" latinLnBrk="0" hangingPunct="1"/>
                      <a:endParaRPr lang="ru-RU" sz="1800" b="1" kern="1200" dirty="0" smtClean="0">
                        <a:solidFill>
                          <a:schemeClr val="bg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 ученик 7в класса МБОУ СШ №11</a:t>
                      </a:r>
                    </a:p>
                    <a:p>
                      <a:pPr marL="0" algn="ctr" defTabSz="914400" rtl="0" eaLnBrk="1" latinLnBrk="0" hangingPunct="1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Симаков Михаил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Руководитель:</a:t>
                      </a:r>
                    </a:p>
                    <a:p>
                      <a:pPr algn="ctr"/>
                      <a:endParaRPr lang="ru-RU" sz="1800" b="1" kern="1200" dirty="0" smtClean="0">
                        <a:solidFill>
                          <a:schemeClr val="bg1"/>
                        </a:solidFill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Педагог ФТК СЮТ г.Волгодонска</a:t>
                      </a:r>
                    </a:p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bg1"/>
                          </a:solidFill>
                          <a:latin typeface="Comic Sans MS" pitchFamily="66" charset="0"/>
                          <a:ea typeface="+mn-ea"/>
                          <a:cs typeface="+mn-cs"/>
                        </a:rPr>
                        <a:t>Бильченко Константин Дмитриевич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10018" y="178522"/>
            <a:ext cx="673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omic Sans MS" pitchFamily="66" charset="0"/>
              </a:rPr>
              <a:t>DSTU-ROBOSPRING 2019</a:t>
            </a:r>
            <a:endParaRPr lang="en-US" sz="2400" b="1" dirty="0">
              <a:solidFill>
                <a:schemeClr val="bg1"/>
              </a:solidFill>
              <a:latin typeface="Comic Sans MS" pitchFamily="66" charset="0"/>
            </a:endParaRPr>
          </a:p>
          <a:p>
            <a:pPr algn="ctr"/>
            <a:endParaRPr lang="ru-RU" sz="16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633275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г. Ростов-на-Дону, 2019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1026" name="Picture 2" descr="Ð¢ÐµÐ¼Ð° ÑÐµÐ·Ð¾Ð½Ð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873" b="11200"/>
          <a:stretch/>
        </p:blipFill>
        <p:spPr bwMode="auto">
          <a:xfrm>
            <a:off x="214282" y="144016"/>
            <a:ext cx="2195736" cy="148478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70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ПРОГРАММА ФУНКЦИОНИРОВАНИЯ ПОСТА КОНТРОЛЯ</a:t>
            </a:r>
            <a:endParaRPr lang="en-US" sz="3000" b="1" dirty="0" smtClean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5" y="1412776"/>
            <a:ext cx="8196910" cy="4608512"/>
          </a:xfrm>
          <a:prstGeom prst="rect">
            <a:avLst/>
          </a:prstGeom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2843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Рисунок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5" t="17336" r="9859" b="9937"/>
          <a:stretch>
            <a:fillRect/>
          </a:stretch>
        </p:blipFill>
        <p:spPr bwMode="auto">
          <a:xfrm>
            <a:off x="4572000" y="1038006"/>
            <a:ext cx="2286000" cy="125730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Рисунок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4" t="32347" r="10928" b="33615"/>
          <a:stretch>
            <a:fillRect/>
          </a:stretch>
        </p:blipFill>
        <p:spPr bwMode="auto">
          <a:xfrm>
            <a:off x="5524500" y="1612567"/>
            <a:ext cx="3076575" cy="125730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Рисунок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2" t="24101" r="15448" b="25369"/>
          <a:stretch>
            <a:fillRect/>
          </a:stretch>
        </p:blipFill>
        <p:spPr bwMode="auto">
          <a:xfrm>
            <a:off x="257175" y="3694966"/>
            <a:ext cx="2667000" cy="143827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Рисунок 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24736" r="15565" b="17336"/>
          <a:stretch>
            <a:fillRect/>
          </a:stretch>
        </p:blipFill>
        <p:spPr bwMode="auto">
          <a:xfrm>
            <a:off x="1461204" y="4418397"/>
            <a:ext cx="2381250" cy="143827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0" y="189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4591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4427984" y="2905742"/>
            <a:ext cx="43005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D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 модель основания и крышки корпуса датчика освещенности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BH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1750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0" y="728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49039" y="5877272"/>
            <a:ext cx="409091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D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 модель основания и крышки корпуса датчика давления 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BMP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180</a:t>
            </a: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9972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3D МОДЕЛИ В ПРОГРАММЕ SKETCH UP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5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801358" y="1668205"/>
            <a:ext cx="2498501" cy="772732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Запуск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801357" y="2750029"/>
            <a:ext cx="2498501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Подключение  к </a:t>
            </a:r>
            <a:r>
              <a:rPr lang="en-US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Wi</a:t>
            </a:r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-</a:t>
            </a:r>
            <a:r>
              <a:rPr lang="en-US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Fi </a:t>
            </a:r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сети</a:t>
            </a:r>
          </a:p>
        </p:txBody>
      </p:sp>
      <p:sp>
        <p:nvSpPr>
          <p:cNvPr id="6" name="Блок-схема: решение 5"/>
          <p:cNvSpPr/>
          <p:nvPr/>
        </p:nvSpPr>
        <p:spPr>
          <a:xfrm>
            <a:off x="1666127" y="3909127"/>
            <a:ext cx="2768958" cy="1596980"/>
          </a:xfrm>
          <a:prstGeom prst="flowChartDecision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Подключил-</a:t>
            </a:r>
            <a:r>
              <a:rPr lang="ru-RU" sz="1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ся</a:t>
            </a:r>
            <a:r>
              <a:rPr lang="ru-RU" sz="1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к </a:t>
            </a:r>
            <a:r>
              <a:rPr lang="en-US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Wi-Fi </a:t>
            </a:r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сети</a:t>
            </a:r>
            <a:r>
              <a:rPr lang="en-US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?</a:t>
            </a:r>
            <a:endParaRPr lang="ru-RU" sz="1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801356" y="5819354"/>
            <a:ext cx="2498501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Синхронизация с сервером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773514" y="5819354"/>
            <a:ext cx="2678806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Определение подключенных датчиков с помощью адреса </a:t>
            </a:r>
            <a:r>
              <a:rPr lang="en-US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I2C</a:t>
            </a:r>
            <a:endParaRPr lang="ru-RU" sz="1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73512" y="4654888"/>
            <a:ext cx="2678806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Получение значений с датчиков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773512" y="3485596"/>
            <a:ext cx="2678806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Получение текущего времени и координат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73512" y="2316304"/>
            <a:ext cx="2678806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Отправка данных на сервер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773512" y="1151838"/>
            <a:ext cx="2678806" cy="85000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Отображение на экране</a:t>
            </a:r>
          </a:p>
        </p:txBody>
      </p:sp>
      <p:cxnSp>
        <p:nvCxnSpPr>
          <p:cNvPr id="13" name="Прямая со стрелкой 12"/>
          <p:cNvCxnSpPr>
            <a:stCxn id="4" idx="2"/>
          </p:cNvCxnSpPr>
          <p:nvPr/>
        </p:nvCxnSpPr>
        <p:spPr>
          <a:xfrm flipH="1">
            <a:off x="3050608" y="2440937"/>
            <a:ext cx="1" cy="3090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3050606" y="3600035"/>
            <a:ext cx="1" cy="3090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ная линия уступом 14"/>
          <p:cNvCxnSpPr>
            <a:stCxn id="6" idx="1"/>
          </p:cNvCxnSpPr>
          <p:nvPr/>
        </p:nvCxnSpPr>
        <p:spPr>
          <a:xfrm rot="10800000" flipH="1">
            <a:off x="1666126" y="2551147"/>
            <a:ext cx="1384479" cy="2156471"/>
          </a:xfrm>
          <a:prstGeom prst="bentConnector4">
            <a:avLst>
              <a:gd name="adj1" fmla="val -22704"/>
              <a:gd name="adj2" fmla="val 99985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18615" y="4399840"/>
            <a:ext cx="471604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нет</a:t>
            </a:r>
          </a:p>
        </p:txBody>
      </p:sp>
      <p:cxnSp>
        <p:nvCxnSpPr>
          <p:cNvPr id="17" name="Прямая со стрелкой 16"/>
          <p:cNvCxnSpPr>
            <a:endCxn id="7" idx="0"/>
          </p:cNvCxnSpPr>
          <p:nvPr/>
        </p:nvCxnSpPr>
        <p:spPr>
          <a:xfrm>
            <a:off x="3050605" y="5506107"/>
            <a:ext cx="2" cy="31324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7" idx="3"/>
            <a:endCxn id="8" idx="1"/>
          </p:cNvCxnSpPr>
          <p:nvPr/>
        </p:nvCxnSpPr>
        <p:spPr>
          <a:xfrm>
            <a:off x="4299857" y="6244357"/>
            <a:ext cx="47365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8" idx="0"/>
            <a:endCxn id="9" idx="2"/>
          </p:cNvCxnSpPr>
          <p:nvPr/>
        </p:nvCxnSpPr>
        <p:spPr>
          <a:xfrm flipH="1" flipV="1">
            <a:off x="6112915" y="5504894"/>
            <a:ext cx="2" cy="3144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6112915" y="4335602"/>
            <a:ext cx="2" cy="3144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0" idx="0"/>
            <a:endCxn id="11" idx="2"/>
          </p:cNvCxnSpPr>
          <p:nvPr/>
        </p:nvCxnSpPr>
        <p:spPr>
          <a:xfrm flipV="1">
            <a:off x="6112915" y="3166310"/>
            <a:ext cx="0" cy="31928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1" idx="0"/>
            <a:endCxn id="12" idx="2"/>
          </p:cNvCxnSpPr>
          <p:nvPr/>
        </p:nvCxnSpPr>
        <p:spPr>
          <a:xfrm flipV="1">
            <a:off x="6112915" y="2001844"/>
            <a:ext cx="0" cy="3144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15512" y="5459314"/>
            <a:ext cx="389850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да</a:t>
            </a:r>
            <a:endParaRPr lang="ru-RU" sz="1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2" name="Соединительная линия уступом 31"/>
          <p:cNvCxnSpPr>
            <a:stCxn id="12" idx="0"/>
          </p:cNvCxnSpPr>
          <p:nvPr/>
        </p:nvCxnSpPr>
        <p:spPr>
          <a:xfrm rot="16200000" flipH="1" flipV="1">
            <a:off x="3822205" y="3442546"/>
            <a:ext cx="4581418" cy="2"/>
          </a:xfrm>
          <a:prstGeom prst="bentConnector5">
            <a:avLst>
              <a:gd name="adj1" fmla="val -4990"/>
              <a:gd name="adj2" fmla="val -78400150000"/>
              <a:gd name="adj3" fmla="val 10002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БЛОК-СХЕМА СОБУРГ 4М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8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АЛГОРИТМ ЭЛЕКТРОННОЙ ЦИФРОВОЙ ПОДПИСИ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054" name="Picture 6" descr="ÐÐ°ÑÑÐ¸Ð½ÐºÐ¸ Ð¿Ð¾ Ð·Ð°Ð¿ÑÐ¾ÑÑ Ð°Ð»Ð³Ð¾ÑÐ¸ÑÐ¼ ÑÑÐ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01" y="1196752"/>
            <a:ext cx="8087598" cy="5472608"/>
          </a:xfrm>
          <a:prstGeom prst="rect">
            <a:avLst/>
          </a:prstGeom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08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037359" y="47443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173595" y="47443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0" y="728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9972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СВЯЗЬ ПОСТА КОНТРОЛЯ С СЕРВЕРОМ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1026" name="Picture 2" descr="ÐÐ°ÑÑÐ¸Ð½ÐºÐ¸ Ð¿Ð¾ Ð·Ð°Ð¿ÑÐ¾ÑÑ Ð¡ÐÐ ÐÐÐ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131" y="705726"/>
            <a:ext cx="4104456" cy="2339541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46694">
            <a:off x="2414360" y="1886395"/>
            <a:ext cx="1836463" cy="183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ÐÐ°ÑÑÐ¸Ð½ÐºÐ¸ Ð¿Ð¾ Ð·Ð°Ð¿ÑÐ¾ÑÑ esp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0" y="3574213"/>
            <a:ext cx="2174269" cy="2174269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ÐÐ°ÑÑÐ¸Ð½ÐºÐ¸ Ð¿Ð¾ Ð·Ð°Ð¿ÑÐ¾ÑÑ sim800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t="10205" r="5434" b="10717"/>
          <a:stretch/>
        </p:blipFill>
        <p:spPr bwMode="auto">
          <a:xfrm>
            <a:off x="3273362" y="3574213"/>
            <a:ext cx="2384682" cy="2174269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0" y="308604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Сервер с базой данных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3363" y="5807005"/>
            <a:ext cx="238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GPRS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модуль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830" y="5764932"/>
            <a:ext cx="2174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Плата </a:t>
            </a:r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ESP32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 </a:t>
            </a:r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Wi-Fi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модулем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2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46531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0" y="728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0" y="9972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ВЕБ-САЙТ СОБУРГ 4М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2201" r="1325" b="2040"/>
          <a:stretch/>
        </p:blipFill>
        <p:spPr>
          <a:xfrm>
            <a:off x="1927837" y="659313"/>
            <a:ext cx="5288325" cy="528428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927837" y="5945952"/>
            <a:ext cx="528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Вы можете перейти на сайт, отсканировав  </a:t>
            </a:r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QR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-код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ИСПОЛЬЗУЕМЫЕ ТЕХНОЛОГИИ И ПО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16024" y="836712"/>
            <a:ext cx="4572000" cy="193899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Языки программирования</a:t>
            </a: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endParaRPr lang="ru-RU" sz="2400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серверный язык PHP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язык разметки HTML5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язык стилей CSS</a:t>
            </a:r>
            <a:endParaRPr lang="en-US" sz="24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03648" y="3212976"/>
            <a:ext cx="7544583" cy="341632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Программное обеспечение и сайты</a:t>
            </a: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:</a:t>
            </a:r>
          </a:p>
          <a:p>
            <a:pPr algn="just"/>
            <a:endParaRPr lang="en-US" sz="2400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среда </a:t>
            </a:r>
            <a:r>
              <a:rPr lang="en-US" sz="2400" b="1" dirty="0" err="1">
                <a:solidFill>
                  <a:schemeClr val="bg1"/>
                </a:solidFill>
                <a:latin typeface="Comic Sans MS" pitchFamily="66" charset="0"/>
              </a:rPr>
              <a:t>PhpStorm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Система управления базами данных </a:t>
            </a: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MySQL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программная платформа </a:t>
            </a:r>
            <a:r>
              <a:rPr lang="en-US" sz="2400" b="1" dirty="0" err="1">
                <a:solidFill>
                  <a:schemeClr val="bg1"/>
                </a:solidFill>
                <a:latin typeface="Comic Sans MS" pitchFamily="66" charset="0"/>
              </a:rPr>
              <a:t>Laravel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браузер </a:t>
            </a: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Google Chrome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эмулятор командной строки </a:t>
            </a:r>
            <a:r>
              <a:rPr lang="ru-RU" sz="2400" b="1" dirty="0" err="1">
                <a:solidFill>
                  <a:schemeClr val="bg1"/>
                </a:solidFill>
                <a:latin typeface="Comic Sans MS" pitchFamily="66" charset="0"/>
              </a:rPr>
              <a:t>Линукс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 Git </a:t>
            </a:r>
            <a:r>
              <a:rPr lang="ru-RU" sz="2400" b="1" dirty="0" err="1">
                <a:solidFill>
                  <a:schemeClr val="bg1"/>
                </a:solidFill>
                <a:latin typeface="Comic Sans MS" pitchFamily="66" charset="0"/>
              </a:rPr>
              <a:t>Bash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система контроля версий - сайт </a:t>
            </a:r>
            <a:r>
              <a:rPr lang="ru-RU" sz="2400" b="1" dirty="0" err="1">
                <a:solidFill>
                  <a:schemeClr val="bg1"/>
                </a:solidFill>
                <a:latin typeface="Comic Sans MS" pitchFamily="66" charset="0"/>
              </a:rPr>
              <a:t>GitHub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</a:rPr>
              <a:t>.</a:t>
            </a:r>
          </a:p>
        </p:txBody>
      </p:sp>
      <p:pic>
        <p:nvPicPr>
          <p:cNvPr id="1026" name="Picture 2" descr="Картинки по запросу интернет-технолог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836711"/>
            <a:ext cx="2215991" cy="22159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3323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ГЛАВНАЯ ВЕБ-СТРАНИЦА САЙТА</a:t>
            </a:r>
            <a:endParaRPr lang="en-US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4456" b="9381"/>
          <a:stretch/>
        </p:blipFill>
        <p:spPr>
          <a:xfrm>
            <a:off x="261282" y="1628800"/>
            <a:ext cx="8621435" cy="417646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627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ГЛАВНАЯ ВЕБ-СТРАНИЦА САЙТА</a:t>
            </a:r>
            <a:endParaRPr lang="en-US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5179" r="113" b="7980"/>
          <a:stretch/>
        </p:blipFill>
        <p:spPr>
          <a:xfrm>
            <a:off x="275667" y="1628800"/>
            <a:ext cx="8592666" cy="420007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1158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ВЕБ-СТРАНИЦА САЙТА</a:t>
            </a:r>
            <a:r>
              <a:rPr lang="en-US" sz="3000" b="1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«ДАННЫЕ ПОСТА КОНТРОЛЯ» (ФРАГМЕНТ)</a:t>
            </a:r>
            <a:endParaRPr lang="en-US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4456" b="9381"/>
          <a:stretch/>
        </p:blipFill>
        <p:spPr>
          <a:xfrm>
            <a:off x="112637" y="1556792"/>
            <a:ext cx="8918725" cy="43204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887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3648" y="-27384"/>
            <a:ext cx="9157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НАРАСТАНИЕ УГРОЗ В ПРИРОДНО-ТЕХНОГЕННОЙ СФЕРЕ</a:t>
            </a:r>
          </a:p>
        </p:txBody>
      </p:sp>
      <p:pic>
        <p:nvPicPr>
          <p:cNvPr id="1026" name="Picture 2" descr="Картинки по запросу виды техногенных угроз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18174"/>
            <a:ext cx="3155200" cy="211661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виды техногенных угроз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98" y="1281111"/>
            <a:ext cx="2304256" cy="1597618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Картинки по запросу техногенные угроз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 descr="Картинки по запросу техногенные угрозы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7" y="4707624"/>
            <a:ext cx="3864179" cy="193209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4789361"/>
            <a:ext cx="2857500" cy="190153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4" name="Блок-схема: альтернативный процесс 23"/>
          <p:cNvSpPr/>
          <p:nvPr/>
        </p:nvSpPr>
        <p:spPr>
          <a:xfrm>
            <a:off x="3168352" y="2780928"/>
            <a:ext cx="3635896" cy="230425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Гибель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или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потеря здоровья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людей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Ущерб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окружающей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среде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Экономические потери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Стрелка углом 3"/>
          <p:cNvSpPr/>
          <p:nvPr/>
        </p:nvSpPr>
        <p:spPr>
          <a:xfrm>
            <a:off x="1907704" y="3573016"/>
            <a:ext cx="1080120" cy="1008112"/>
          </a:xfrm>
          <a:prstGeom prst="ben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Стрелка углом 12"/>
          <p:cNvSpPr/>
          <p:nvPr/>
        </p:nvSpPr>
        <p:spPr>
          <a:xfrm rot="5400000">
            <a:off x="3383868" y="2096852"/>
            <a:ext cx="1080120" cy="1008112"/>
          </a:xfrm>
          <a:prstGeom prst="ben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трелка углом 13"/>
          <p:cNvSpPr/>
          <p:nvPr/>
        </p:nvSpPr>
        <p:spPr>
          <a:xfrm rot="10800000">
            <a:off x="6588225" y="2996952"/>
            <a:ext cx="1080120" cy="1008112"/>
          </a:xfrm>
          <a:prstGeom prst="ben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Стрелка углом 14"/>
          <p:cNvSpPr/>
          <p:nvPr/>
        </p:nvSpPr>
        <p:spPr>
          <a:xfrm rot="16200000">
            <a:off x="4968044" y="4833156"/>
            <a:ext cx="1080120" cy="1008112"/>
          </a:xfrm>
          <a:prstGeom prst="ben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ВЕБ-СТРАНИЦА «АВТОРИЗАЦИЯ АДМИНИСТРАТОРА» И ЕЕ РЕАЛИЗАЦИЯ</a:t>
            </a:r>
            <a:endParaRPr lang="en-US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5179" b="9381"/>
          <a:stretch/>
        </p:blipFill>
        <p:spPr>
          <a:xfrm>
            <a:off x="179512" y="1340768"/>
            <a:ext cx="6408712" cy="307854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5157" b="5580"/>
          <a:stretch/>
        </p:blipFill>
        <p:spPr>
          <a:xfrm>
            <a:off x="2376264" y="3295651"/>
            <a:ext cx="6516216" cy="32841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842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1" dirty="0">
                <a:solidFill>
                  <a:schemeClr val="bg1"/>
                </a:solidFill>
                <a:latin typeface="Comic Sans MS" pitchFamily="66" charset="0"/>
              </a:rPr>
              <a:t>МОДЕЛЬ БАЗЫ ДАННЫХ В </a:t>
            </a:r>
            <a:r>
              <a:rPr lang="en-US" sz="3000" b="1" dirty="0">
                <a:solidFill>
                  <a:schemeClr val="bg1"/>
                </a:solidFill>
                <a:latin typeface="Comic Sans MS" pitchFamily="66" charset="0"/>
              </a:rPr>
              <a:t>MYSQL WORKBENCH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326" t="17785" r="20075" b="10781"/>
          <a:stretch/>
        </p:blipFill>
        <p:spPr>
          <a:xfrm>
            <a:off x="166806" y="1412776"/>
            <a:ext cx="8810388" cy="468052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80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08520" y="0"/>
            <a:ext cx="93610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КВАДРОКОПТЕР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76711"/>
            <a:ext cx="3201563" cy="1800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" r="32602" b="35524"/>
          <a:stretch/>
        </p:blipFill>
        <p:spPr bwMode="auto">
          <a:xfrm>
            <a:off x="4685657" y="3501008"/>
            <a:ext cx="3444522" cy="1800000"/>
          </a:xfrm>
          <a:prstGeom prst="rect">
            <a:avLst/>
          </a:prstGeom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-198789" y="2627620"/>
            <a:ext cx="439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Квадрокоптер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256201" y="2627620"/>
            <a:ext cx="439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Квадрокоптер с Постом контроля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27984" y="5424954"/>
            <a:ext cx="3888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omic Sans MS" pitchFamily="66" charset="0"/>
              </a:rPr>
              <a:t>Программа </a:t>
            </a:r>
            <a:r>
              <a:rPr lang="ru-RU" b="1" dirty="0" err="1">
                <a:solidFill>
                  <a:schemeClr val="bg1"/>
                </a:solidFill>
                <a:latin typeface="Comic Sans MS" pitchFamily="66" charset="0"/>
              </a:rPr>
              <a:t>Mission</a:t>
            </a:r>
            <a:r>
              <a:rPr lang="ru-RU" b="1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Comic Sans MS" pitchFamily="66" charset="0"/>
              </a:rPr>
              <a:t>Planner</a:t>
            </a:r>
            <a:r>
              <a:rPr lang="ru-RU" b="1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для автоматического размещения Постов контроля  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2694" r="3143" b="9502"/>
          <a:stretch/>
        </p:blipFill>
        <p:spPr bwMode="auto">
          <a:xfrm>
            <a:off x="395536" y="3501008"/>
            <a:ext cx="3092579" cy="1800000"/>
          </a:xfrm>
          <a:prstGeom prst="rect">
            <a:avLst/>
          </a:prstGeom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52101" y="5449350"/>
            <a:ext cx="3888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Пульт дистанционного управления для ручного размещения Постов контроля  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8" t="27417" r="19761" b="8035"/>
          <a:stretch/>
        </p:blipFill>
        <p:spPr bwMode="auto">
          <a:xfrm>
            <a:off x="4618674" y="776711"/>
            <a:ext cx="3507052" cy="1800000"/>
          </a:xfrm>
          <a:prstGeom prst="rect">
            <a:avLst/>
          </a:prstGeom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2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8697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СПАСИБО ЗА ВНИМАНИЕ!!!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242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УМНЫЙ ГОРОД</a:t>
            </a:r>
          </a:p>
        </p:txBody>
      </p:sp>
      <p:pic>
        <p:nvPicPr>
          <p:cNvPr id="1026" name="Picture 2" descr="ÐÐ°ÑÑÐ¸Ð½ÐºÐ¸ Ð¿Ð¾ Ð·Ð°Ð¿ÑÐ¾ÑÑ ÑÐ¼Ð½ÑÐ¹ Ð³Ð¾ÑÐ¾Ð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42" y="1700808"/>
            <a:ext cx="8495252" cy="3888432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7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2429"/>
            <a:ext cx="912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АСКРО РОСТОВСКОЙ АЭС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8503"/>
            <a:ext cx="5724128" cy="32182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  <p:pic>
        <p:nvPicPr>
          <p:cNvPr id="1026" name="Picture 2" descr="ÐÐ°ÑÑÐ¸Ð½ÐºÐ¸ Ð¿Ð¾ Ð·Ð°Ð¿ÑÐ¾ÑÑ ÐÐ¡ÐÐ Ð Ð²Ð¾Ð»Ð³Ð¾Ð´Ð¾Ð½ÑÐ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645024"/>
            <a:ext cx="3906927" cy="292461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51520" y="4599942"/>
            <a:ext cx="4608512" cy="1508105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Недостатки</a:t>
            </a:r>
            <a:r>
              <a:rPr lang="en-US" sz="20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О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существляет </a:t>
            </a:r>
            <a:r>
              <a:rPr lang="ru-RU" b="1" dirty="0">
                <a:solidFill>
                  <a:schemeClr val="bg1"/>
                </a:solidFill>
                <a:latin typeface="Comic Sans MS" panose="030F0702030302020204" pitchFamily="66" charset="0"/>
              </a:rPr>
              <a:t>только радиационный и температурный </a:t>
            </a: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мониторинг.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Все Посты АСКРО стационарные.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0" y="1221433"/>
            <a:ext cx="9144000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81175" algn="l"/>
                <a:tab pos="5940425" algn="l"/>
              </a:tabLst>
            </a:pPr>
            <a:r>
              <a:rPr kumimoji="0" lang="ru-RU" sz="24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Цель</a:t>
            </a:r>
            <a:r>
              <a:rPr kumimoji="0" lang="ru-RU" sz="2400" b="1" i="0" u="sng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проекта</a:t>
            </a:r>
            <a:r>
              <a:rPr kumimoji="0" lang="en-US" sz="24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:</a:t>
            </a:r>
            <a:endParaRPr kumimoji="0" lang="ru-RU" sz="2400" b="1" i="0" u="sng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ea typeface="Calibri" pitchFamily="34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81175" algn="l"/>
                <a:tab pos="5940425" algn="l"/>
              </a:tabLst>
            </a:pPr>
            <a:endParaRPr kumimoji="0" lang="ru-RU" sz="1100" b="1" i="0" u="sng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ea typeface="Calibri" pitchFamily="34" charset="0"/>
              <a:cs typeface="Times New Roman" pitchFamily="18" charset="0"/>
            </a:endParaRPr>
          </a:p>
          <a:p>
            <a:pPr lvl="0" indent="450850" algn="just" fontAlgn="base">
              <a:spcBef>
                <a:spcPct val="0"/>
              </a:spcBef>
              <a:spcAft>
                <a:spcPct val="0"/>
              </a:spcAft>
              <a:tabLst>
                <a:tab pos="1781175" algn="l"/>
                <a:tab pos="5940425" algn="l"/>
              </a:tabLst>
            </a:pP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о</a:t>
            </a: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беспечение</a:t>
            </a:r>
            <a:r>
              <a:rPr lang="en-US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безопасного и устойчивого развития городов путем создания 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модели системы, </a:t>
            </a: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выполняющей сбор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, обработку, обмен и выдачу информации в области защиты населения и территорий от </a:t>
            </a: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различных угроз.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ea typeface="Calibri" pitchFamily="34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81175" algn="l"/>
                <a:tab pos="5940425" algn="l"/>
              </a:tabLst>
            </a:pP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81175" algn="l"/>
                <a:tab pos="5940425" algn="l"/>
              </a:tabLst>
            </a:pPr>
            <a:r>
              <a:rPr lang="ru-RU" sz="2400" b="1" u="sng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За</a:t>
            </a:r>
            <a:r>
              <a:rPr kumimoji="0" lang="ru-RU" sz="24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дачи проекта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: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81175" algn="l"/>
                <a:tab pos="5940425" algn="l"/>
              </a:tabLst>
            </a:pPr>
            <a:endParaRPr kumimoji="0" lang="ru-RU" sz="11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Создать 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технические устройства системы с использованием конструктора </a:t>
            </a: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Arduino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Написать 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программы функционирования системы в среде Arduino IDE.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Выполнить </a:t>
            </a:r>
            <a:r>
              <a:rPr lang="ru-RU" sz="2400" b="1" dirty="0">
                <a:solidFill>
                  <a:schemeClr val="bg1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программную реализацию веб-сайта.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ЦЕЛИ И ЗАДАЧИ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12414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ФУНКЦИИ СИСТЕМЫ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5496" y="900003"/>
            <a:ext cx="9001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Учет и размещение Постов контроля с использованием наземного и воздушного транспорта</a:t>
            </a:r>
            <a:endParaRPr lang="ru-RU" sz="2800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Контроль</a:t>
            </a:r>
            <a:r>
              <a:rPr lang="ru-RU" sz="2800" b="1" dirty="0">
                <a:solidFill>
                  <a:schemeClr val="bg1"/>
                </a:solidFill>
                <a:latin typeface="Comic Sans MS" pitchFamily="66" charset="0"/>
              </a:rPr>
              <a:t>, хранение и представление </a:t>
            </a: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пользователям значений измеренных параметров</a:t>
            </a:r>
            <a:endParaRPr lang="ru-RU" sz="2800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800" b="1" dirty="0">
                <a:solidFill>
                  <a:schemeClr val="bg1"/>
                </a:solidFill>
                <a:latin typeface="Comic Sans MS" pitchFamily="66" charset="0"/>
              </a:rPr>
              <a:t>М</a:t>
            </a: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ониторинг обстановки в местах размещения Постов контроля</a:t>
            </a:r>
            <a:endParaRPr lang="ru-RU" sz="2800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Сигнализация </a:t>
            </a:r>
            <a:r>
              <a:rPr lang="ru-RU" sz="2800" b="1" dirty="0">
                <a:solidFill>
                  <a:schemeClr val="bg1"/>
                </a:solidFill>
                <a:latin typeface="Comic Sans MS" pitchFamily="66" charset="0"/>
              </a:rPr>
              <a:t>превышения уровней контролируемых </a:t>
            </a:r>
            <a:r>
              <a:rPr lang="ru-RU" sz="2800" b="1" dirty="0" smtClean="0">
                <a:solidFill>
                  <a:schemeClr val="bg1"/>
                </a:solidFill>
                <a:latin typeface="Comic Sans MS" pitchFamily="66" charset="0"/>
              </a:rPr>
              <a:t>параметров</a:t>
            </a:r>
            <a:endParaRPr lang="ru-RU" sz="28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Comic Sans MS" pitchFamily="66" charset="0"/>
              </a:rPr>
              <a:t>СОСТАВ СОБУРГ 4М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655524"/>
            <a:ext cx="4499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ru-RU" b="1" dirty="0" smtClean="0">
              <a:solidFill>
                <a:schemeClr val="bg1"/>
              </a:solidFill>
              <a:latin typeface="Comic Sans MS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Сервер с базой данных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Посты контроля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b="1" dirty="0" err="1" smtClean="0">
                <a:solidFill>
                  <a:schemeClr val="bg1"/>
                </a:solidFill>
                <a:latin typeface="Comic Sans MS" pitchFamily="66" charset="0"/>
              </a:rPr>
              <a:t>Квадрокоптер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64" y="5013176"/>
            <a:ext cx="3096344" cy="174084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72" y="2492896"/>
            <a:ext cx="3099907" cy="397431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3343" b="9381"/>
          <a:stretch/>
        </p:blipFill>
        <p:spPr>
          <a:xfrm>
            <a:off x="196848" y="2064115"/>
            <a:ext cx="5585576" cy="274079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9268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ПОСТ КОНТРОЛЯ</a:t>
            </a:r>
            <a:endParaRPr lang="ru-RU" sz="3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8697" y="2759629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Схема Поста контроля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08521" y="2759629"/>
            <a:ext cx="439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Пост контроля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2554" y="5939073"/>
            <a:ext cx="3844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Программа функционирования 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Поста контроля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-81868" y="5939073"/>
            <a:ext cx="439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Состав Поста контроля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932" y="3390466"/>
            <a:ext cx="4067944" cy="2287102"/>
          </a:xfrm>
          <a:prstGeom prst="rect">
            <a:avLst/>
          </a:prstGeom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0" y="602967"/>
            <a:ext cx="1682164" cy="215666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2" t="20602" r="20074" b="5199"/>
          <a:stretch/>
        </p:blipFill>
        <p:spPr>
          <a:xfrm>
            <a:off x="5156346" y="602967"/>
            <a:ext cx="3051880" cy="215666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1693" y="3676355"/>
            <a:ext cx="2287103" cy="17153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 smtClean="0">
                <a:solidFill>
                  <a:schemeClr val="bg1"/>
                </a:solidFill>
                <a:latin typeface="Comic Sans MS" pitchFamily="66" charset="0"/>
              </a:rPr>
              <a:t>СОЗДАНИЕ ПЕЧАТНОЙ ПЛАТЫ</a:t>
            </a:r>
            <a:endParaRPr lang="en-US" sz="3000" b="1" dirty="0" smtClean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1414" y="5372082"/>
            <a:ext cx="293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Готовая печатная плата</a:t>
            </a:r>
            <a:endParaRPr lang="ru-RU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12448" y="5372082"/>
            <a:ext cx="439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Comic Sans MS" pitchFamily="66" charset="0"/>
              </a:rPr>
              <a:t>Вытравливание печатной платы</a:t>
            </a:r>
            <a:endParaRPr lang="ru-RU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8" r="15863"/>
          <a:stretch/>
        </p:blipFill>
        <p:spPr>
          <a:xfrm rot="5400000">
            <a:off x="717916" y="1810476"/>
            <a:ext cx="3579277" cy="3503957"/>
          </a:xfrm>
          <a:prstGeom prst="rect">
            <a:avLst/>
          </a:prstGeom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7" t="22847" r="5140" b="11410"/>
          <a:stretch/>
        </p:blipFill>
        <p:spPr>
          <a:xfrm rot="5400000">
            <a:off x="4810430" y="1951517"/>
            <a:ext cx="3614183" cy="3226950"/>
          </a:xfrm>
          <a:prstGeom prst="rect">
            <a:avLst/>
          </a:prstGeom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7073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4036</TotalTime>
  <Words>540</Words>
  <Application>Microsoft Office PowerPoint</Application>
  <PresentationFormat>Экран (4:3)</PresentationFormat>
  <Paragraphs>112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Arial</vt:lpstr>
      <vt:lpstr>Book Antiqua</vt:lpstr>
      <vt:lpstr>Calibri</vt:lpstr>
      <vt:lpstr>Comic Sans MS</vt:lpstr>
      <vt:lpstr>Lucida Sans</vt:lpstr>
      <vt:lpstr>Times New Roman</vt:lpstr>
      <vt:lpstr>Wingdings</vt:lpstr>
      <vt:lpstr>Wingdings 2</vt:lpstr>
      <vt:lpstr>Wingdings 3</vt:lpstr>
      <vt:lpstr>Апекс</vt:lpstr>
      <vt:lpstr>СИСТЕМА ОБЕСПЕЧЕНИЯ БЕЗОПАСНОСТИ  УСТОЙЧИВОГО РАЗВИТИЯ ГОРОДА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ПРОЦЕССА ПЕРЕГРУЗКИ ЯДЕРНОГО ТОПЛИВА  В РЕАКТОРАХ ТИПА ВВЭР</dc:title>
  <dc:creator>Миша</dc:creator>
  <cp:lastModifiedBy>Михаил Симаков</cp:lastModifiedBy>
  <cp:revision>158</cp:revision>
  <cp:lastPrinted>2016-02-10T11:27:41Z</cp:lastPrinted>
  <dcterms:created xsi:type="dcterms:W3CDTF">2016-02-09T13:59:13Z</dcterms:created>
  <dcterms:modified xsi:type="dcterms:W3CDTF">2019-05-22T09:41:39Z</dcterms:modified>
</cp:coreProperties>
</file>